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2"/>
  </p:notesMasterIdLst>
  <p:handoutMasterIdLst>
    <p:handoutMasterId r:id="rId13"/>
  </p:handoutMasterIdLst>
  <p:sldIdLst>
    <p:sldId id="592" r:id="rId2"/>
    <p:sldId id="582" r:id="rId3"/>
    <p:sldId id="581" r:id="rId4"/>
    <p:sldId id="579" r:id="rId5"/>
    <p:sldId id="587" r:id="rId6"/>
    <p:sldId id="583" r:id="rId7"/>
    <p:sldId id="590" r:id="rId8"/>
    <p:sldId id="591" r:id="rId9"/>
    <p:sldId id="580" r:id="rId10"/>
    <p:sldId id="594" r:id="rId11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0066"/>
    <a:srgbClr val="FF9900"/>
    <a:srgbClr val="CC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7869" autoAdjust="0"/>
  </p:normalViewPr>
  <p:slideViewPr>
    <p:cSldViewPr snapToGrid="0">
      <p:cViewPr varScale="1">
        <p:scale>
          <a:sx n="87" d="100"/>
          <a:sy n="87" d="100"/>
        </p:scale>
        <p:origin x="123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9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61" tIns="45730" rIns="91461" bIns="4573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61" tIns="45730" rIns="91461" bIns="45730" rtlCol="0"/>
          <a:lstStyle>
            <a:lvl1pPr algn="r">
              <a:defRPr sz="1200"/>
            </a:lvl1pPr>
          </a:lstStyle>
          <a:p>
            <a:fld id="{4FC0EBF5-29FB-46F3-A271-63374AA60F29}" type="datetimeFigureOut">
              <a:rPr lang="fr-FR" smtClean="0"/>
              <a:pPr/>
              <a:t>19/09/2018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61" tIns="45730" rIns="91461" bIns="4573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4" y="9431600"/>
            <a:ext cx="2946347" cy="498214"/>
          </a:xfrm>
          <a:prstGeom prst="rect">
            <a:avLst/>
          </a:prstGeom>
        </p:spPr>
        <p:txBody>
          <a:bodyPr vert="horz" lIns="91461" tIns="45730" rIns="91461" bIns="45730" rtlCol="0" anchor="b"/>
          <a:lstStyle>
            <a:lvl1pPr algn="r">
              <a:defRPr sz="1200"/>
            </a:lvl1pPr>
          </a:lstStyle>
          <a:p>
            <a:fld id="{C7FE7C1F-D348-4E5E-834E-8B7389E1F6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541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61" tIns="45730" rIns="91461" bIns="4573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61" tIns="45730" rIns="91461" bIns="45730" rtlCol="0"/>
          <a:lstStyle>
            <a:lvl1pPr algn="r">
              <a:defRPr sz="1200"/>
            </a:lvl1pPr>
          </a:lstStyle>
          <a:p>
            <a:fld id="{06D11E6A-FF2E-4D8B-B4B6-383B0DD4D131}" type="datetimeFigureOut">
              <a:rPr lang="fr-FR" smtClean="0"/>
              <a:pPr/>
              <a:t>19/09/2018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1" tIns="45730" rIns="91461" bIns="4573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61" tIns="45730" rIns="91461" bIns="4573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61" tIns="45730" rIns="91461" bIns="4573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4" y="9431600"/>
            <a:ext cx="2946347" cy="498214"/>
          </a:xfrm>
          <a:prstGeom prst="rect">
            <a:avLst/>
          </a:prstGeom>
        </p:spPr>
        <p:txBody>
          <a:bodyPr vert="horz" lIns="91461" tIns="45730" rIns="91461" bIns="45730" rtlCol="0" anchor="b"/>
          <a:lstStyle>
            <a:lvl1pPr algn="r">
              <a:defRPr sz="1200"/>
            </a:lvl1pPr>
          </a:lstStyle>
          <a:p>
            <a:fld id="{1A8E957A-170C-4F11-8B00-6EF25BE842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52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5B32EE-E375-4760-B3C6-20173994C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9E1D4E4-F233-486C-9B58-2CDB05124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265D6D3-EDB6-4C65-9211-1DDC89D5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47B1BE-118F-49A7-9DAA-9A53C670E899}" type="datetimeFigureOut">
              <a:rPr lang="fr-FR" smtClean="0"/>
              <a:pPr/>
              <a:t>19/09/2018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65851E6-A601-4D46-91BA-543D2CA8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EE58263-71D1-4BA3-9466-268E0A84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DA6137-B82B-475A-99AC-DCEBB5073F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01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:\Users\sjerdelet\Desktop\masque-ppt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98" y="5815550"/>
            <a:ext cx="8672954" cy="100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3491" y="532744"/>
            <a:ext cx="8229057" cy="10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3491" y="1599673"/>
            <a:ext cx="8229057" cy="404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Espace réservé du numéro de diapositive 3"/>
          <p:cNvSpPr>
            <a:spLocks/>
          </p:cNvSpPr>
          <p:nvPr userDrawn="1"/>
        </p:nvSpPr>
        <p:spPr bwMode="auto">
          <a:xfrm>
            <a:off x="385525" y="6159673"/>
            <a:ext cx="2133962" cy="36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171A6-BF6B-4A19-A580-0D53D48F672E}" type="slidenum">
              <a:rPr lang="fr-FR" altLang="fr-FR" sz="855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855" dirty="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70A4A0C-3FE6-41F4-8C00-EBAE015B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42" t="14114" r="24908" b="66510"/>
          <a:stretch/>
        </p:blipFill>
        <p:spPr>
          <a:xfrm>
            <a:off x="6602135" y="60933"/>
            <a:ext cx="2442055" cy="702382"/>
          </a:xfrm>
          <a:prstGeom prst="rect">
            <a:avLst/>
          </a:prstGeom>
        </p:spPr>
      </p:pic>
      <p:sp>
        <p:nvSpPr>
          <p:cNvPr id="7" name="Espace réservé du numéro de diapositive 3"/>
          <p:cNvSpPr>
            <a:spLocks/>
          </p:cNvSpPr>
          <p:nvPr userDrawn="1"/>
        </p:nvSpPr>
        <p:spPr bwMode="auto">
          <a:xfrm>
            <a:off x="395312" y="6395963"/>
            <a:ext cx="2133962" cy="36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855" dirty="0" smtClean="0">
                <a:solidFill>
                  <a:srgbClr val="898989"/>
                </a:solidFill>
                <a:cs typeface="Arial" panose="020B0604020202020204" pitchFamily="34" charset="0"/>
              </a:rPr>
              <a:t>H.</a:t>
            </a:r>
            <a:r>
              <a:rPr lang="fr-FR" altLang="fr-FR" sz="855" baseline="0" dirty="0" smtClean="0">
                <a:solidFill>
                  <a:srgbClr val="898989"/>
                </a:solidFill>
                <a:cs typeface="Arial" panose="020B0604020202020204" pitchFamily="34" charset="0"/>
              </a:rPr>
              <a:t> VILLARD, 19-09-18</a:t>
            </a:r>
            <a:endParaRPr lang="fr-FR" altLang="fr-FR" sz="855" dirty="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1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6" r:id="rId2"/>
  </p:sldLayoutIdLst>
  <p:hf hdr="0" ftr="0" dt="0"/>
  <p:txStyles>
    <p:titleStyle>
      <a:lvl1pPr algn="l" defTabSz="390952" rtl="0" eaLnBrk="0" fontAlgn="base" hangingPunct="0">
        <a:spcBef>
          <a:spcPct val="0"/>
        </a:spcBef>
        <a:spcAft>
          <a:spcPct val="0"/>
        </a:spcAft>
        <a:defRPr sz="3078" b="1">
          <a:solidFill>
            <a:srgbClr val="6191BC"/>
          </a:solidFill>
          <a:latin typeface="+mj-lt"/>
          <a:ea typeface="+mj-ea"/>
          <a:cs typeface="ＭＳ Ｐゴシック" charset="-128"/>
        </a:defRPr>
      </a:lvl1pPr>
      <a:lvl2pPr algn="l" defTabSz="390952" rtl="0" eaLnBrk="0" fontAlgn="base" hangingPunct="0">
        <a:spcBef>
          <a:spcPct val="0"/>
        </a:spcBef>
        <a:spcAft>
          <a:spcPct val="0"/>
        </a:spcAft>
        <a:defRPr sz="3078" b="1">
          <a:solidFill>
            <a:srgbClr val="6191BC"/>
          </a:solidFill>
          <a:latin typeface="Arial" charset="0"/>
          <a:ea typeface="ＭＳ Ｐゴシック" pitchFamily="-112" charset="-128"/>
          <a:cs typeface="ＭＳ Ｐゴシック" charset="-128"/>
        </a:defRPr>
      </a:lvl2pPr>
      <a:lvl3pPr algn="l" defTabSz="390952" rtl="0" eaLnBrk="0" fontAlgn="base" hangingPunct="0">
        <a:spcBef>
          <a:spcPct val="0"/>
        </a:spcBef>
        <a:spcAft>
          <a:spcPct val="0"/>
        </a:spcAft>
        <a:defRPr sz="3078" b="1">
          <a:solidFill>
            <a:srgbClr val="6191BC"/>
          </a:solidFill>
          <a:latin typeface="Arial" charset="0"/>
          <a:ea typeface="ＭＳ Ｐゴシック" pitchFamily="-112" charset="-128"/>
          <a:cs typeface="ＭＳ Ｐゴシック" charset="-128"/>
        </a:defRPr>
      </a:lvl3pPr>
      <a:lvl4pPr algn="l" defTabSz="390952" rtl="0" eaLnBrk="0" fontAlgn="base" hangingPunct="0">
        <a:spcBef>
          <a:spcPct val="0"/>
        </a:spcBef>
        <a:spcAft>
          <a:spcPct val="0"/>
        </a:spcAft>
        <a:defRPr sz="3078" b="1">
          <a:solidFill>
            <a:srgbClr val="6191BC"/>
          </a:solidFill>
          <a:latin typeface="Arial" charset="0"/>
          <a:ea typeface="ＭＳ Ｐゴシック" pitchFamily="-112" charset="-128"/>
          <a:cs typeface="ＭＳ Ｐゴシック" charset="-128"/>
        </a:defRPr>
      </a:lvl4pPr>
      <a:lvl5pPr algn="l" defTabSz="390952" rtl="0" eaLnBrk="0" fontAlgn="base" hangingPunct="0">
        <a:spcBef>
          <a:spcPct val="0"/>
        </a:spcBef>
        <a:spcAft>
          <a:spcPct val="0"/>
        </a:spcAft>
        <a:defRPr sz="3078" b="1">
          <a:solidFill>
            <a:srgbClr val="6191BC"/>
          </a:solidFill>
          <a:latin typeface="Arial" charset="0"/>
          <a:ea typeface="ＭＳ Ｐゴシック" pitchFamily="-112" charset="-128"/>
          <a:cs typeface="ＭＳ Ｐゴシック" charset="-128"/>
        </a:defRPr>
      </a:lvl5pPr>
      <a:lvl6pPr marL="390952" algn="l" defTabSz="390952" rtl="0" fontAlgn="base">
        <a:spcBef>
          <a:spcPct val="0"/>
        </a:spcBef>
        <a:spcAft>
          <a:spcPct val="0"/>
        </a:spcAft>
        <a:defRPr sz="3078" b="1">
          <a:solidFill>
            <a:srgbClr val="6191BC"/>
          </a:solidFill>
          <a:latin typeface="Arial" charset="0"/>
          <a:ea typeface="ＭＳ Ｐゴシック" pitchFamily="-112" charset="-128"/>
        </a:defRPr>
      </a:lvl6pPr>
      <a:lvl7pPr marL="781903" algn="l" defTabSz="390952" rtl="0" fontAlgn="base">
        <a:spcBef>
          <a:spcPct val="0"/>
        </a:spcBef>
        <a:spcAft>
          <a:spcPct val="0"/>
        </a:spcAft>
        <a:defRPr sz="3078" b="1">
          <a:solidFill>
            <a:srgbClr val="6191BC"/>
          </a:solidFill>
          <a:latin typeface="Arial" charset="0"/>
          <a:ea typeface="ＭＳ Ｐゴシック" pitchFamily="-112" charset="-128"/>
        </a:defRPr>
      </a:lvl7pPr>
      <a:lvl8pPr marL="1172855" algn="l" defTabSz="390952" rtl="0" fontAlgn="base">
        <a:spcBef>
          <a:spcPct val="0"/>
        </a:spcBef>
        <a:spcAft>
          <a:spcPct val="0"/>
        </a:spcAft>
        <a:defRPr sz="3078" b="1">
          <a:solidFill>
            <a:srgbClr val="6191BC"/>
          </a:solidFill>
          <a:latin typeface="Arial" charset="0"/>
          <a:ea typeface="ＭＳ Ｐゴシック" pitchFamily="-112" charset="-128"/>
        </a:defRPr>
      </a:lvl8pPr>
      <a:lvl9pPr marL="1563807" algn="l" defTabSz="390952" rtl="0" fontAlgn="base">
        <a:spcBef>
          <a:spcPct val="0"/>
        </a:spcBef>
        <a:spcAft>
          <a:spcPct val="0"/>
        </a:spcAft>
        <a:defRPr sz="3078" b="1">
          <a:solidFill>
            <a:srgbClr val="6191BC"/>
          </a:solidFill>
          <a:latin typeface="Arial" charset="0"/>
          <a:ea typeface="ＭＳ Ｐゴシック" pitchFamily="-112" charset="-128"/>
        </a:defRPr>
      </a:lvl9pPr>
    </p:titleStyle>
    <p:bodyStyle>
      <a:lvl1pPr marL="293214" indent="-293214" algn="l" defTabSz="39095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138" b="1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635297" indent="-244345" algn="l" defTabSz="39095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1710" b="1">
          <a:solidFill>
            <a:schemeClr val="tx1"/>
          </a:solidFill>
          <a:latin typeface="+mn-lt"/>
          <a:ea typeface="+mn-ea"/>
        </a:defRPr>
      </a:lvl2pPr>
      <a:lvl3pPr marL="977379" indent="-195476" algn="l" defTabSz="39095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68" b="1">
          <a:solidFill>
            <a:schemeClr val="tx1"/>
          </a:solidFill>
          <a:latin typeface="+mn-lt"/>
          <a:ea typeface="+mn-ea"/>
        </a:defRPr>
      </a:lvl3pPr>
      <a:lvl4pPr marL="1335752" indent="-195476" algn="l" defTabSz="39095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97" b="1">
          <a:solidFill>
            <a:schemeClr val="tx1"/>
          </a:solidFill>
          <a:latin typeface="+mn-lt"/>
          <a:ea typeface="+mn-ea"/>
        </a:defRPr>
      </a:lvl4pPr>
      <a:lvl5pPr marL="1694124" indent="-195476" algn="l" defTabSz="39095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97">
          <a:solidFill>
            <a:schemeClr val="tx1"/>
          </a:solidFill>
          <a:latin typeface="+mn-lt"/>
          <a:ea typeface="+mn-ea"/>
        </a:defRPr>
      </a:lvl5pPr>
      <a:lvl6pPr marL="2085076" indent="-195476" algn="l" defTabSz="390952" rtl="0" fontAlgn="base">
        <a:spcBef>
          <a:spcPct val="20000"/>
        </a:spcBef>
        <a:spcAft>
          <a:spcPct val="0"/>
        </a:spcAft>
        <a:buFont typeface="Arial" charset="0"/>
        <a:buChar char="»"/>
        <a:defRPr sz="1197">
          <a:solidFill>
            <a:schemeClr val="tx1"/>
          </a:solidFill>
          <a:latin typeface="+mn-lt"/>
          <a:ea typeface="+mn-ea"/>
        </a:defRPr>
      </a:lvl6pPr>
      <a:lvl7pPr marL="2476028" indent="-195476" algn="l" defTabSz="390952" rtl="0" fontAlgn="base">
        <a:spcBef>
          <a:spcPct val="20000"/>
        </a:spcBef>
        <a:spcAft>
          <a:spcPct val="0"/>
        </a:spcAft>
        <a:buFont typeface="Arial" charset="0"/>
        <a:buChar char="»"/>
        <a:defRPr sz="1197">
          <a:solidFill>
            <a:schemeClr val="tx1"/>
          </a:solidFill>
          <a:latin typeface="+mn-lt"/>
          <a:ea typeface="+mn-ea"/>
        </a:defRPr>
      </a:lvl7pPr>
      <a:lvl8pPr marL="2866979" indent="-195476" algn="l" defTabSz="390952" rtl="0" fontAlgn="base">
        <a:spcBef>
          <a:spcPct val="20000"/>
        </a:spcBef>
        <a:spcAft>
          <a:spcPct val="0"/>
        </a:spcAft>
        <a:buFont typeface="Arial" charset="0"/>
        <a:buChar char="»"/>
        <a:defRPr sz="1197">
          <a:solidFill>
            <a:schemeClr val="tx1"/>
          </a:solidFill>
          <a:latin typeface="+mn-lt"/>
          <a:ea typeface="+mn-ea"/>
        </a:defRPr>
      </a:lvl8pPr>
      <a:lvl9pPr marL="3257931" indent="-195476" algn="l" defTabSz="390952" rtl="0" fontAlgn="base">
        <a:spcBef>
          <a:spcPct val="20000"/>
        </a:spcBef>
        <a:spcAft>
          <a:spcPct val="0"/>
        </a:spcAft>
        <a:buFont typeface="Arial" charset="0"/>
        <a:buChar char="»"/>
        <a:defRPr sz="119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0196" cy="6858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32185" y="465993"/>
            <a:ext cx="61546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Séminaire Qualité de l’air</a:t>
            </a:r>
          </a:p>
          <a:p>
            <a:pPr algn="r"/>
            <a:r>
              <a:rPr lang="fr-FR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DOUAI, 19 septembre 2018</a:t>
            </a:r>
          </a:p>
          <a:p>
            <a:pPr algn="r"/>
            <a:endParaRPr lang="fr-FR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r>
              <a:rPr lang="fr-FR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Le programme transfrontalier </a:t>
            </a:r>
          </a:p>
          <a:p>
            <a:pPr algn="r"/>
            <a:r>
              <a:rPr lang="fr-FR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PACT’Air du Grand Genève</a:t>
            </a:r>
          </a:p>
          <a:p>
            <a:pPr algn="r"/>
            <a:endParaRPr lang="fr-FR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r>
              <a:rPr lang="fr-FR" sz="1600" b="1" dirty="0" err="1" smtClean="0">
                <a:solidFill>
                  <a:srgbClr val="0070C0"/>
                </a:solidFill>
              </a:rPr>
              <a:t>H.Villard</a:t>
            </a:r>
            <a:r>
              <a:rPr lang="fr-FR" sz="1600" b="1" dirty="0" smtClean="0">
                <a:solidFill>
                  <a:srgbClr val="0070C0"/>
                </a:solidFill>
              </a:rPr>
              <a:t> – Pôle Métropolitain du Genevois français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5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608" y="2132186"/>
            <a:ext cx="4853173" cy="362948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22131" y="1740880"/>
            <a:ext cx="6154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Merci de votre </a:t>
            </a:r>
            <a:r>
              <a:rPr lang="fr-FR" sz="2000" b="1" smtClean="0">
                <a:solidFill>
                  <a:srgbClr val="0070C0"/>
                </a:solidFill>
              </a:rPr>
              <a:t>attention </a:t>
            </a:r>
            <a:endParaRPr lang="fr-F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7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784375" y="910279"/>
            <a:ext cx="6048672" cy="5225012"/>
            <a:chOff x="2881091" y="787186"/>
            <a:chExt cx="6048672" cy="522501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1091" y="787186"/>
              <a:ext cx="6048672" cy="522501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6837195" y="4360984"/>
              <a:ext cx="2092568" cy="10638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43512" y="910279"/>
            <a:ext cx="4335016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solidFill>
                  <a:srgbClr val="00B050"/>
                </a:solidFill>
              </a:rPr>
              <a:t>Suisse </a:t>
            </a:r>
            <a:r>
              <a:rPr lang="fr-FR" altLang="fr-FR" sz="1600" dirty="0">
                <a:solidFill>
                  <a:srgbClr val="00B05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00B050"/>
                </a:solidFill>
              </a:rPr>
              <a:t>Superficie : 41'284 km²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00B050"/>
                </a:solidFill>
              </a:rPr>
              <a:t>Population : 7'785'300 </a:t>
            </a:r>
            <a:r>
              <a:rPr lang="fr-FR" altLang="fr-FR" sz="1600" b="0" dirty="0" smtClean="0">
                <a:solidFill>
                  <a:srgbClr val="00B050"/>
                </a:solidFill>
              </a:rPr>
              <a:t>habitants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B05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fr-FR" sz="1600" dirty="0" smtClean="0">
                <a:solidFill>
                  <a:srgbClr val="00B050"/>
                </a:solidFill>
              </a:rPr>
              <a:t>Région Auvergne Rhône-Alpes </a:t>
            </a:r>
            <a:r>
              <a:rPr lang="fr-FR" altLang="fr-FR" sz="1600" dirty="0">
                <a:solidFill>
                  <a:srgbClr val="00B05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00B050"/>
                </a:solidFill>
              </a:rPr>
              <a:t>Superficie : </a:t>
            </a:r>
            <a:r>
              <a:rPr lang="fr-FR" sz="1600" b="0" dirty="0">
                <a:solidFill>
                  <a:srgbClr val="00B050"/>
                </a:solidFill>
              </a:rPr>
              <a:t>60 073 </a:t>
            </a:r>
            <a:r>
              <a:rPr lang="fr-FR" sz="1600" b="0" dirty="0" smtClean="0">
                <a:solidFill>
                  <a:srgbClr val="00B050"/>
                </a:solidFill>
              </a:rPr>
              <a:t>km²</a:t>
            </a:r>
            <a:endParaRPr lang="fr-FR" sz="1600" b="0" dirty="0">
              <a:solidFill>
                <a:srgbClr val="00B05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00B050"/>
                </a:solidFill>
              </a:rPr>
              <a:t>Population </a:t>
            </a:r>
            <a:r>
              <a:rPr lang="fr-FR" altLang="fr-FR" sz="1600" b="0" dirty="0">
                <a:solidFill>
                  <a:srgbClr val="00B050"/>
                </a:solidFill>
              </a:rPr>
              <a:t>: </a:t>
            </a:r>
            <a:r>
              <a:rPr lang="fr-FR" sz="1600" b="0" dirty="0">
                <a:solidFill>
                  <a:srgbClr val="00B050"/>
                </a:solidFill>
              </a:rPr>
              <a:t>7 808 300</a:t>
            </a:r>
            <a:r>
              <a:rPr lang="fr-FR" altLang="fr-FR" sz="1600" b="0" dirty="0" smtClean="0">
                <a:solidFill>
                  <a:srgbClr val="00B050"/>
                </a:solidFill>
              </a:rPr>
              <a:t> habitants</a:t>
            </a:r>
            <a:endParaRPr lang="fr-FR" altLang="fr-FR" sz="1400" dirty="0">
              <a:solidFill>
                <a:srgbClr val="00B05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5507" y="893885"/>
            <a:ext cx="4097215" cy="6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/>
              <a:t>Le Grand Genève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2</a:t>
            </a:r>
            <a:r>
              <a:rPr lang="fr-FR" altLang="fr-FR" sz="1600" baseline="30000" dirty="0" smtClean="0"/>
              <a:t>ème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agglomération </a:t>
            </a:r>
            <a:r>
              <a:rPr lang="fr-FR" sz="1600" dirty="0">
                <a:cs typeface="Arial" panose="020B0604020202020204" pitchFamily="34" charset="0"/>
              </a:rPr>
              <a:t>de Suisse et d’Auvergne – </a:t>
            </a:r>
            <a:r>
              <a:rPr lang="fr-FR" sz="1600" dirty="0" smtClean="0">
                <a:cs typeface="Arial" panose="020B0604020202020204" pitchFamily="34" charset="0"/>
              </a:rPr>
              <a:t>Rhône-Alpes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fr-FR" sz="1400" dirty="0"/>
              <a:t>2 </a:t>
            </a:r>
            <a:r>
              <a:rPr lang="fr-CH" altLang="fr-FR" sz="1400" dirty="0" smtClean="0"/>
              <a:t>pays / 2 cantons / </a:t>
            </a:r>
            <a:r>
              <a:rPr lang="fr-CH" altLang="fr-FR" sz="1400" dirty="0"/>
              <a:t>2 </a:t>
            </a:r>
            <a:r>
              <a:rPr lang="fr-CH" altLang="fr-FR" sz="1400" dirty="0" smtClean="0"/>
              <a:t>départements / 1 Région</a:t>
            </a:r>
            <a:endParaRPr lang="fr-CH" altLang="fr-FR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/>
              <a:t>1 000 000 habitants / + de 550 </a:t>
            </a:r>
            <a:r>
              <a:rPr lang="fr-FR" altLang="fr-FR" sz="1600" b="0" dirty="0"/>
              <a:t>000 emplois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/>
              <a:t>2 000 km² / 212 communes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/>
              <a:t>GLCT depuis 2013 / 8 membres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70C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660066"/>
                </a:solidFill>
              </a:rPr>
              <a:t>Le </a:t>
            </a:r>
            <a:r>
              <a:rPr lang="fr-FR" altLang="fr-FR" sz="2400" dirty="0" smtClean="0">
                <a:solidFill>
                  <a:srgbClr val="660066"/>
                </a:solidFill>
              </a:rPr>
              <a:t>Genevois français</a:t>
            </a:r>
            <a:endParaRPr lang="fr-FR" altLang="fr-FR" sz="2400" dirty="0">
              <a:solidFill>
                <a:srgbClr val="66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altLang="fr-FR" sz="1400" dirty="0">
                <a:solidFill>
                  <a:srgbClr val="660066"/>
                </a:solidFill>
              </a:rPr>
              <a:t>2 </a:t>
            </a:r>
            <a:r>
              <a:rPr lang="fr-CH" altLang="fr-FR" sz="1400" dirty="0" smtClean="0">
                <a:solidFill>
                  <a:srgbClr val="660066"/>
                </a:solidFill>
              </a:rPr>
              <a:t>Communautés d’agglo </a:t>
            </a:r>
            <a:r>
              <a:rPr lang="fr-CH" altLang="fr-FR" sz="1400" dirty="0">
                <a:solidFill>
                  <a:srgbClr val="660066"/>
                </a:solidFill>
              </a:rPr>
              <a:t>/ </a:t>
            </a:r>
            <a:endParaRPr lang="fr-CH" altLang="fr-FR" sz="1400" dirty="0" smtClean="0">
              <a:solidFill>
                <a:srgbClr val="66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altLang="fr-FR" sz="1400" dirty="0" smtClean="0">
                <a:solidFill>
                  <a:srgbClr val="660066"/>
                </a:solidFill>
              </a:rPr>
              <a:t>6 Communautés de communes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600" dirty="0" smtClean="0">
              <a:solidFill>
                <a:srgbClr val="660066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660066"/>
                </a:solidFill>
                <a:cs typeface="Arial" panose="020B0604020202020204" pitchFamily="34" charset="0"/>
              </a:rPr>
              <a:t>4</a:t>
            </a:r>
            <a:r>
              <a:rPr lang="fr-FR" altLang="fr-FR" sz="1600" b="0" dirty="0" smtClean="0">
                <a:solidFill>
                  <a:srgbClr val="660066"/>
                </a:solidFill>
                <a:cs typeface="Arial" panose="020B0604020202020204" pitchFamily="34" charset="0"/>
              </a:rPr>
              <a:t>05 000 </a:t>
            </a:r>
            <a:r>
              <a:rPr lang="fr-FR" altLang="fr-FR" sz="1600" b="0" dirty="0" smtClean="0">
                <a:solidFill>
                  <a:srgbClr val="660066"/>
                </a:solidFill>
              </a:rPr>
              <a:t>habitants </a:t>
            </a:r>
            <a:r>
              <a:rPr lang="fr-FR" altLang="fr-FR" sz="1600" b="0" dirty="0">
                <a:solidFill>
                  <a:srgbClr val="660066"/>
                </a:solidFill>
              </a:rPr>
              <a:t>/ + de </a:t>
            </a:r>
            <a:r>
              <a:rPr lang="fr-FR" altLang="fr-FR" sz="1600" b="0" dirty="0" smtClean="0">
                <a:solidFill>
                  <a:srgbClr val="660066"/>
                </a:solidFill>
              </a:rPr>
              <a:t>115 </a:t>
            </a:r>
            <a:r>
              <a:rPr lang="fr-FR" altLang="fr-FR" sz="1600" b="0" dirty="0">
                <a:solidFill>
                  <a:srgbClr val="660066"/>
                </a:solidFill>
              </a:rPr>
              <a:t>000 emplois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660066"/>
                </a:solidFill>
              </a:rPr>
              <a:t>1 400 </a:t>
            </a:r>
            <a:r>
              <a:rPr lang="fr-FR" altLang="fr-FR" sz="1600" b="0" dirty="0">
                <a:solidFill>
                  <a:srgbClr val="660066"/>
                </a:solidFill>
              </a:rPr>
              <a:t>km² / </a:t>
            </a:r>
            <a:r>
              <a:rPr lang="fr-FR" altLang="fr-FR" sz="1600" b="0" dirty="0" smtClean="0">
                <a:solidFill>
                  <a:srgbClr val="660066"/>
                </a:solidFill>
              </a:rPr>
              <a:t>120 </a:t>
            </a:r>
            <a:r>
              <a:rPr lang="fr-FR" altLang="fr-FR" sz="1600" b="0" dirty="0">
                <a:solidFill>
                  <a:srgbClr val="660066"/>
                </a:solidFill>
              </a:rPr>
              <a:t>communes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660066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660066"/>
                </a:solidFill>
              </a:rPr>
              <a:t>Pôle métropolitain </a:t>
            </a:r>
            <a:r>
              <a:rPr lang="fr-FR" altLang="fr-FR" sz="1600" b="0" dirty="0">
                <a:solidFill>
                  <a:srgbClr val="660066"/>
                </a:solidFill>
              </a:rPr>
              <a:t>depuis </a:t>
            </a:r>
            <a:r>
              <a:rPr lang="fr-FR" altLang="fr-FR" sz="1600" b="0" dirty="0" smtClean="0">
                <a:solidFill>
                  <a:srgbClr val="660066"/>
                </a:solidFill>
              </a:rPr>
              <a:t>2017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 smtClean="0">
                <a:solidFill>
                  <a:srgbClr val="660066"/>
                </a:solidFill>
              </a:rPr>
              <a:t>8 </a:t>
            </a:r>
            <a:r>
              <a:rPr lang="fr-FR" altLang="fr-FR" sz="1600" b="0" dirty="0">
                <a:solidFill>
                  <a:srgbClr val="660066"/>
                </a:solidFill>
              </a:rPr>
              <a:t>membres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600" b="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0" dirty="0">
                <a:solidFill>
                  <a:srgbClr val="000000"/>
                </a:solidFill>
              </a:rPr>
              <a:t/>
            </a:r>
            <a:br>
              <a:rPr lang="fr-FR" altLang="fr-FR" sz="1600" b="0" dirty="0">
                <a:solidFill>
                  <a:srgbClr val="000000"/>
                </a:solidFill>
              </a:rPr>
            </a:br>
            <a:endParaRPr lang="fr-FR" altLang="fr-FR" sz="1600" b="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600" i="1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722" y="1063746"/>
            <a:ext cx="4813733" cy="479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1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6"/>
          <p:cNvSpPr txBox="1">
            <a:spLocks/>
          </p:cNvSpPr>
          <p:nvPr/>
        </p:nvSpPr>
        <p:spPr>
          <a:xfrm>
            <a:off x="70339" y="348507"/>
            <a:ext cx="8686800" cy="963243"/>
          </a:xfrm>
          <a:prstGeom prst="rect">
            <a:avLst/>
          </a:prstGeom>
        </p:spPr>
        <p:txBody>
          <a:bodyPr/>
          <a:lstStyle>
            <a:lvl1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+mj-lt"/>
                <a:ea typeface="+mj-ea"/>
                <a:cs typeface="ＭＳ Ｐゴシック" charset="-128"/>
              </a:defRPr>
            </a:lvl1pPr>
            <a:lvl2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2pPr>
            <a:lvl3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3pPr>
            <a:lvl4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4pPr>
            <a:lvl5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5pPr>
            <a:lvl6pPr marL="390952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6pPr>
            <a:lvl7pPr marL="781903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7pPr>
            <a:lvl8pPr marL="1172855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8pPr>
            <a:lvl9pPr marL="1563807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fr-FR" sz="1800" i="1" kern="0" dirty="0" smtClean="0">
                <a:solidFill>
                  <a:schemeClr val="tx1"/>
                </a:solidFill>
              </a:rPr>
              <a:t>De l’expertise technique à l’engagement politique…</a:t>
            </a:r>
          </a:p>
          <a:p>
            <a:endParaRPr lang="fr-FR" sz="2400" kern="0" dirty="0">
              <a:solidFill>
                <a:schemeClr val="accent1"/>
              </a:solidFill>
            </a:endParaRPr>
          </a:p>
          <a:p>
            <a:r>
              <a:rPr lang="fr-FR" sz="2000" kern="0" dirty="0" smtClean="0">
                <a:solidFill>
                  <a:srgbClr val="FF6600"/>
                </a:solidFill>
              </a:rPr>
              <a:t>2012 : un diagnostic ‘technique’ + une feuille de route transfrontalière</a:t>
            </a:r>
            <a:endParaRPr lang="fr-FR" sz="2000" kern="0" dirty="0">
              <a:solidFill>
                <a:srgbClr val="FF66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105" y="1434842"/>
            <a:ext cx="3428266" cy="20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253" y="2299362"/>
            <a:ext cx="5013447" cy="2682113"/>
          </a:xfrm>
          <a:prstGeom prst="rect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08439">
            <a:off x="1568190" y="3119033"/>
            <a:ext cx="2262417" cy="3215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07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http://www.clients-cms.com/CMS/documents/2981/elements_obligatoires_comm/logo_charte_ue/Logo-avec-mention-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7269" y="5381739"/>
            <a:ext cx="848426" cy="72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à coins arrondis 14"/>
          <p:cNvSpPr/>
          <p:nvPr/>
        </p:nvSpPr>
        <p:spPr>
          <a:xfrm>
            <a:off x="328511" y="2342419"/>
            <a:ext cx="1823099" cy="96788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81903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320" b="1" dirty="0">
                <a:solidFill>
                  <a:prstClr val="white"/>
                </a:solidFill>
                <a:cs typeface="TradeGothic Light"/>
              </a:rPr>
              <a:t>Objectif 1 :</a:t>
            </a:r>
          </a:p>
          <a:p>
            <a:pPr defTabSz="781903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31" b="1" dirty="0">
                <a:solidFill>
                  <a:prstClr val="white"/>
                </a:solidFill>
                <a:cs typeface="TradeGothic Light"/>
              </a:rPr>
              <a:t>Harmoniser les inventaires des émissions français et suisses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28511" y="3561438"/>
            <a:ext cx="1835316" cy="97874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81903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320" b="1" dirty="0">
                <a:solidFill>
                  <a:prstClr val="white"/>
                </a:solidFill>
                <a:cs typeface="TradeGothic Light"/>
              </a:rPr>
              <a:t>Objectif 2 :</a:t>
            </a:r>
          </a:p>
          <a:p>
            <a:pPr defTabSz="781903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31" b="1" dirty="0">
                <a:solidFill>
                  <a:prstClr val="white"/>
                </a:solidFill>
                <a:cs typeface="TradeGothic Light"/>
              </a:rPr>
              <a:t>Développer un modèle commun d’analyse et de prévision de la qualité de l’air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28510" y="4734303"/>
            <a:ext cx="1858394" cy="96652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81903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320" b="1" dirty="0">
                <a:solidFill>
                  <a:prstClr val="white"/>
                </a:solidFill>
                <a:cs typeface="TradeGothic Light"/>
              </a:rPr>
              <a:t>Objectif 3 :</a:t>
            </a:r>
          </a:p>
          <a:p>
            <a:pPr defTabSz="781903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31" b="1" dirty="0">
                <a:solidFill>
                  <a:prstClr val="white"/>
                </a:solidFill>
                <a:cs typeface="TradeGothic Light"/>
              </a:rPr>
              <a:t>Initier les leviers d’action à l’échelle du Grand Genève</a:t>
            </a:r>
          </a:p>
        </p:txBody>
      </p:sp>
      <p:pic>
        <p:nvPicPr>
          <p:cNvPr id="11271" name="Imag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792" y="2407495"/>
            <a:ext cx="2176044" cy="214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http://www.clients-cms.com/CMS/documents/2981/elements_obligatoires_comm/logos_charte_graphique_interreg/Logo_INTERREG_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887" y="4883543"/>
            <a:ext cx="1041189" cy="5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822" y="2444148"/>
            <a:ext cx="2983746" cy="188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4" descr="X:\3-Axe3\342_Programme_Coherence_territoires_voisins\2013_GAME\13-communication\illustrations_brochure\6_zoom_NO2_2010_Geneve_normes_suiss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063" y="4324260"/>
            <a:ext cx="1847533" cy="17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6"/>
          <p:cNvSpPr txBox="1">
            <a:spLocks/>
          </p:cNvSpPr>
          <p:nvPr/>
        </p:nvSpPr>
        <p:spPr>
          <a:xfrm>
            <a:off x="70339" y="348507"/>
            <a:ext cx="8686800" cy="963243"/>
          </a:xfrm>
          <a:prstGeom prst="rect">
            <a:avLst/>
          </a:prstGeom>
        </p:spPr>
        <p:txBody>
          <a:bodyPr/>
          <a:lstStyle>
            <a:lvl1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+mj-lt"/>
                <a:ea typeface="+mj-ea"/>
                <a:cs typeface="ＭＳ Ｐゴシック" charset="-128"/>
              </a:defRPr>
            </a:lvl1pPr>
            <a:lvl2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2pPr>
            <a:lvl3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3pPr>
            <a:lvl4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4pPr>
            <a:lvl5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5pPr>
            <a:lvl6pPr marL="390952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6pPr>
            <a:lvl7pPr marL="781903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7pPr>
            <a:lvl8pPr marL="1172855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8pPr>
            <a:lvl9pPr marL="1563807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fr-FR" sz="1800" i="1" kern="0" dirty="0" smtClean="0">
                <a:solidFill>
                  <a:schemeClr val="tx1"/>
                </a:solidFill>
              </a:rPr>
              <a:t>De l’expertise technique à l’engagement politique…</a:t>
            </a:r>
          </a:p>
          <a:p>
            <a:endParaRPr lang="fr-FR" sz="2400" kern="0" dirty="0">
              <a:solidFill>
                <a:schemeClr val="accent1"/>
              </a:solidFill>
            </a:endParaRPr>
          </a:p>
          <a:p>
            <a:r>
              <a:rPr lang="fr-FR" sz="2000" kern="0" dirty="0" smtClean="0">
                <a:solidFill>
                  <a:srgbClr val="FF6600"/>
                </a:solidFill>
              </a:rPr>
              <a:t>2013-2015  : </a:t>
            </a:r>
            <a:r>
              <a:rPr lang="fr-FR" altLang="fr-FR" sz="2000" dirty="0" smtClean="0">
                <a:solidFill>
                  <a:srgbClr val="FB7405"/>
                </a:solidFill>
              </a:rPr>
              <a:t>L’étape indispensable</a:t>
            </a:r>
          </a:p>
          <a:p>
            <a:r>
              <a:rPr lang="fr-FR" altLang="fr-FR" sz="1800" dirty="0" smtClean="0">
                <a:solidFill>
                  <a:srgbClr val="FB7405"/>
                </a:solidFill>
              </a:rPr>
              <a:t>Le projet </a:t>
            </a:r>
            <a:r>
              <a:rPr lang="fr-FR" altLang="fr-FR" sz="2000" dirty="0" smtClean="0">
                <a:solidFill>
                  <a:srgbClr val="FB7405"/>
                </a:solidFill>
              </a:rPr>
              <a:t>G</a:t>
            </a:r>
            <a:r>
              <a:rPr lang="fr-FR" altLang="fr-FR" sz="2000" baseline="30000" dirty="0" smtClean="0">
                <a:solidFill>
                  <a:srgbClr val="FB7405"/>
                </a:solidFill>
              </a:rPr>
              <a:t>2</a:t>
            </a:r>
            <a:r>
              <a:rPr lang="fr-FR" altLang="fr-FR" sz="2000" dirty="0" smtClean="0">
                <a:solidFill>
                  <a:srgbClr val="FB7405"/>
                </a:solidFill>
              </a:rPr>
              <a:t>AME </a:t>
            </a:r>
            <a:r>
              <a:rPr lang="fr-FR" altLang="fr-FR" sz="2000" dirty="0">
                <a:solidFill>
                  <a:srgbClr val="FB7405"/>
                </a:solidFill>
              </a:rPr>
              <a:t>(Grand Genève Air Modèle Emissions) </a:t>
            </a:r>
            <a:endParaRPr lang="fr-FR" sz="2000" kern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51"/>
          <a:stretch/>
        </p:blipFill>
        <p:spPr>
          <a:xfrm>
            <a:off x="102673" y="-104663"/>
            <a:ext cx="3076695" cy="324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519" y="3122181"/>
            <a:ext cx="853440" cy="31775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719" y="74735"/>
            <a:ext cx="876300" cy="31318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35336"/>
            <a:ext cx="3105168" cy="316438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42438" y="2057400"/>
            <a:ext cx="33533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0070C0"/>
                </a:solidFill>
              </a:rPr>
              <a:t>‘Petit’ </a:t>
            </a:r>
            <a:r>
              <a:rPr lang="fr-FR" sz="2000" dirty="0" smtClean="0">
                <a:solidFill>
                  <a:srgbClr val="0070C0"/>
                </a:solidFill>
              </a:rPr>
              <a:t>détail :</a:t>
            </a:r>
          </a:p>
          <a:p>
            <a:r>
              <a:rPr lang="fr-FR" sz="2000" dirty="0" smtClean="0">
                <a:solidFill>
                  <a:srgbClr val="0070C0"/>
                </a:solidFill>
              </a:rPr>
              <a:t>La Suisse n’est pas dans l’Union européenne…</a:t>
            </a:r>
          </a:p>
          <a:p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dirty="0">
                <a:solidFill>
                  <a:srgbClr val="0070C0"/>
                </a:solidFill>
              </a:rPr>
              <a:t>L</a:t>
            </a:r>
            <a:r>
              <a:rPr lang="fr-FR" sz="2000" dirty="0" smtClean="0">
                <a:solidFill>
                  <a:srgbClr val="0070C0"/>
                </a:solidFill>
              </a:rPr>
              <a:t>a définition d’une ‘bonne’ ou d’une ‘mauvaise’ qualité de l’air diffère…</a:t>
            </a:r>
          </a:p>
          <a:p>
            <a:endParaRPr lang="fr-FR" sz="2000" dirty="0">
              <a:solidFill>
                <a:srgbClr val="0070C0"/>
              </a:solidFill>
            </a:endParaRPr>
          </a:p>
          <a:p>
            <a:endParaRPr lang="fr-FR" sz="2000" dirty="0" smtClean="0">
              <a:solidFill>
                <a:srgbClr val="0070C0"/>
              </a:solidFill>
            </a:endParaRPr>
          </a:p>
          <a:p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3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FE8F44E-4A43-4E27-8326-54AC3AD3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29316"/>
            <a:ext cx="8309083" cy="4095467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78F"/>
                </a:solidFill>
              </a:rPr>
              <a:t>Appréhender le territoire comme un bassin d’air unique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78F"/>
                </a:solidFill>
              </a:rPr>
              <a:t>Mettre en œuvre des actions pérennes et des actions en situation de pic de pollution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678F"/>
                </a:solidFill>
              </a:rPr>
              <a:t>Engager </a:t>
            </a:r>
            <a:r>
              <a:rPr lang="fr-FR" dirty="0">
                <a:solidFill>
                  <a:srgbClr val="00678F"/>
                </a:solidFill>
              </a:rPr>
              <a:t>des actions volontaires/d’accompagnement et règlementaires/coercitives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78F"/>
                </a:solidFill>
              </a:rPr>
              <a:t>Mobiliser tous les acteurs : pouvoirs publics, citoyens, monde économique et agricole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78F"/>
                </a:solidFill>
              </a:rPr>
              <a:t>Avoir une approche à la fois sectorielle et </a:t>
            </a:r>
            <a:r>
              <a:rPr lang="fr-FR" dirty="0" smtClean="0">
                <a:solidFill>
                  <a:srgbClr val="00678F"/>
                </a:solidFill>
              </a:rPr>
              <a:t>transversale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678F"/>
              </a:solidFill>
            </a:endParaRPr>
          </a:p>
          <a:p>
            <a:r>
              <a:rPr lang="fr-FR" cap="small" dirty="0" smtClean="0">
                <a:solidFill>
                  <a:srgbClr val="009FE4"/>
                </a:solidFill>
              </a:rPr>
              <a:t>	AXE 1. Améliorer durablement la qualité de l’air</a:t>
            </a:r>
            <a:endParaRPr lang="fr-FR" cap="small" dirty="0"/>
          </a:p>
          <a:p>
            <a:r>
              <a:rPr lang="fr-FR" cap="small" dirty="0" smtClean="0">
                <a:solidFill>
                  <a:srgbClr val="ED6907"/>
                </a:solidFill>
              </a:rPr>
              <a:t>	AXE 2. Réagir ensemble en cas de pics de pollution</a:t>
            </a:r>
            <a:endParaRPr lang="fr-FR" cap="small" dirty="0"/>
          </a:p>
          <a:p>
            <a:r>
              <a:rPr lang="fr-FR" cap="small" dirty="0" smtClean="0">
                <a:solidFill>
                  <a:srgbClr val="BFCE0F"/>
                </a:solidFill>
              </a:rPr>
              <a:t>	AXE 3. Mettre en œuvre des outils communs, sensibiliser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AC54897-3747-44B1-9C8B-CA2BB678B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605" y="604896"/>
            <a:ext cx="2364603" cy="1068031"/>
          </a:xfrm>
          <a:prstGeom prst="rect">
            <a:avLst/>
          </a:prstGeom>
        </p:spPr>
      </p:pic>
      <p:sp>
        <p:nvSpPr>
          <p:cNvPr id="6" name="Titre 6"/>
          <p:cNvSpPr txBox="1">
            <a:spLocks/>
          </p:cNvSpPr>
          <p:nvPr/>
        </p:nvSpPr>
        <p:spPr>
          <a:xfrm>
            <a:off x="70339" y="348507"/>
            <a:ext cx="8686800" cy="963243"/>
          </a:xfrm>
          <a:prstGeom prst="rect">
            <a:avLst/>
          </a:prstGeom>
        </p:spPr>
        <p:txBody>
          <a:bodyPr/>
          <a:lstStyle>
            <a:lvl1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+mj-lt"/>
                <a:ea typeface="+mj-ea"/>
                <a:cs typeface="ＭＳ Ｐゴシック" charset="-128"/>
              </a:defRPr>
            </a:lvl1pPr>
            <a:lvl2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2pPr>
            <a:lvl3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3pPr>
            <a:lvl4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4pPr>
            <a:lvl5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5pPr>
            <a:lvl6pPr marL="390952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6pPr>
            <a:lvl7pPr marL="781903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7pPr>
            <a:lvl8pPr marL="1172855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8pPr>
            <a:lvl9pPr marL="1563807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fr-FR" sz="1800" i="1" kern="0" dirty="0" smtClean="0">
                <a:solidFill>
                  <a:schemeClr val="tx1"/>
                </a:solidFill>
              </a:rPr>
              <a:t>De l’expertise technique à l’engagement politique…</a:t>
            </a:r>
          </a:p>
          <a:p>
            <a:endParaRPr lang="fr-FR" sz="2400" kern="0" dirty="0">
              <a:solidFill>
                <a:schemeClr val="accent1"/>
              </a:solidFill>
            </a:endParaRPr>
          </a:p>
          <a:p>
            <a:r>
              <a:rPr lang="fr-FR" sz="2000" kern="0" dirty="0" smtClean="0">
                <a:solidFill>
                  <a:srgbClr val="FF6600"/>
                </a:solidFill>
              </a:rPr>
              <a:t>2016-2019  : 							des principes et 3 axes stratégiques</a:t>
            </a:r>
            <a:endParaRPr lang="fr-FR" sz="2000" kern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4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FE8F44E-4A43-4E27-8326-54AC3AD3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29316"/>
            <a:ext cx="8309083" cy="409546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Instaurer une circulation différenciée sur la base des certificats </a:t>
            </a:r>
            <a:r>
              <a:rPr lang="fr-FR" sz="2000" dirty="0" err="1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Crit’AIR</a:t>
            </a:r>
            <a:r>
              <a:rPr lang="fr-FR" sz="2000" dirty="0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(F) dans le canton de Genève.</a:t>
            </a:r>
            <a:r>
              <a:rPr lang="fr-FR" sz="2000" strike="sngStrike" dirty="0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Réduire les émissions de particules liées aux appareils de chauffage au bois non-performants </a:t>
            </a:r>
            <a:r>
              <a:rPr lang="fr-FR" sz="2000" dirty="0" smtClean="0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identifiant et contrôlant les installations (en s’inspirant de l’organisation genevoise)</a:t>
            </a:r>
            <a:endParaRPr lang="fr-FR" sz="2000" dirty="0" smtClean="0">
              <a:solidFill>
                <a:srgbClr val="0067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6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Harmoniser la gestion des pics de pollution</a:t>
            </a:r>
            <a:endParaRPr lang="fr-FR" sz="2000" dirty="0">
              <a:solidFill>
                <a:srgbClr val="0067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Expérimenter une voie réservée au covoiturage à la douane de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Thônex-Vallard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une application smartphone pour informer le grand public sur la qualité de l'air du Grand Genève au quotidien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AC54897-3747-44B1-9C8B-CA2BB678B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605" y="604896"/>
            <a:ext cx="2364603" cy="1068031"/>
          </a:xfrm>
          <a:prstGeom prst="rect">
            <a:avLst/>
          </a:prstGeom>
        </p:spPr>
      </p:pic>
      <p:sp>
        <p:nvSpPr>
          <p:cNvPr id="6" name="Titre 6"/>
          <p:cNvSpPr txBox="1">
            <a:spLocks/>
          </p:cNvSpPr>
          <p:nvPr/>
        </p:nvSpPr>
        <p:spPr>
          <a:xfrm>
            <a:off x="70339" y="348507"/>
            <a:ext cx="8686800" cy="963243"/>
          </a:xfrm>
          <a:prstGeom prst="rect">
            <a:avLst/>
          </a:prstGeom>
        </p:spPr>
        <p:txBody>
          <a:bodyPr/>
          <a:lstStyle>
            <a:lvl1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+mj-lt"/>
                <a:ea typeface="+mj-ea"/>
                <a:cs typeface="ＭＳ Ｐゴシック" charset="-128"/>
              </a:defRPr>
            </a:lvl1pPr>
            <a:lvl2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2pPr>
            <a:lvl3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3pPr>
            <a:lvl4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4pPr>
            <a:lvl5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5pPr>
            <a:lvl6pPr marL="390952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6pPr>
            <a:lvl7pPr marL="781903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7pPr>
            <a:lvl8pPr marL="1172855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8pPr>
            <a:lvl9pPr marL="1563807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fr-FR" sz="1800" i="1" kern="0" dirty="0" smtClean="0">
                <a:solidFill>
                  <a:schemeClr val="tx1"/>
                </a:solidFill>
              </a:rPr>
              <a:t>De l’expertise technique à l’engagement politique…</a:t>
            </a:r>
          </a:p>
          <a:p>
            <a:endParaRPr lang="fr-FR" sz="2400" kern="0" dirty="0">
              <a:solidFill>
                <a:schemeClr val="accent1"/>
              </a:solidFill>
            </a:endParaRPr>
          </a:p>
          <a:p>
            <a:r>
              <a:rPr lang="fr-FR" sz="2000" kern="0" dirty="0" smtClean="0">
                <a:solidFill>
                  <a:srgbClr val="FF6600"/>
                </a:solidFill>
              </a:rPr>
              <a:t>2016-2019  : 							</a:t>
            </a:r>
            <a:r>
              <a:rPr lang="fr-FR" sz="2000" kern="0" dirty="0" smtClean="0">
                <a:solidFill>
                  <a:srgbClr val="FF6600"/>
                </a:solidFill>
              </a:rPr>
              <a:t>des </a:t>
            </a:r>
            <a:r>
              <a:rPr lang="fr-FR" sz="2000" kern="0" dirty="0" smtClean="0">
                <a:solidFill>
                  <a:srgbClr val="FF6600"/>
                </a:solidFill>
              </a:rPr>
              <a:t>actions phares</a:t>
            </a:r>
            <a:endParaRPr lang="fr-FR" sz="2000" kern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5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055" y="2066193"/>
            <a:ext cx="5285761" cy="3525715"/>
          </a:xfrm>
          <a:prstGeom prst="rect">
            <a:avLst/>
          </a:prstGeom>
        </p:spPr>
      </p:pic>
      <p:sp>
        <p:nvSpPr>
          <p:cNvPr id="7" name="Titre 6"/>
          <p:cNvSpPr txBox="1">
            <a:spLocks/>
          </p:cNvSpPr>
          <p:nvPr/>
        </p:nvSpPr>
        <p:spPr>
          <a:xfrm>
            <a:off x="70339" y="348507"/>
            <a:ext cx="8686800" cy="963243"/>
          </a:xfrm>
          <a:prstGeom prst="rect">
            <a:avLst/>
          </a:prstGeom>
        </p:spPr>
        <p:txBody>
          <a:bodyPr/>
          <a:lstStyle>
            <a:lvl1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+mj-lt"/>
                <a:ea typeface="+mj-ea"/>
                <a:cs typeface="ＭＳ Ｐゴシック" charset="-128"/>
              </a:defRPr>
            </a:lvl1pPr>
            <a:lvl2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2pPr>
            <a:lvl3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3pPr>
            <a:lvl4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4pPr>
            <a:lvl5pPr algn="l" defTabSz="390952" rtl="0" eaLnBrk="0" fontAlgn="base" hangingPunct="0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  <a:cs typeface="ＭＳ Ｐゴシック" charset="-128"/>
              </a:defRPr>
            </a:lvl5pPr>
            <a:lvl6pPr marL="390952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6pPr>
            <a:lvl7pPr marL="781903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7pPr>
            <a:lvl8pPr marL="1172855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8pPr>
            <a:lvl9pPr marL="1563807" algn="l" defTabSz="390952" rtl="0" fontAlgn="base">
              <a:spcBef>
                <a:spcPct val="0"/>
              </a:spcBef>
              <a:spcAft>
                <a:spcPct val="0"/>
              </a:spcAft>
              <a:defRPr sz="3078" b="1">
                <a:solidFill>
                  <a:srgbClr val="6191BC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fr-FR" sz="1800" i="1" kern="0" dirty="0" smtClean="0">
                <a:solidFill>
                  <a:schemeClr val="tx1"/>
                </a:solidFill>
              </a:rPr>
              <a:t>De l’expertise technique à l’engagement politique…</a:t>
            </a:r>
          </a:p>
          <a:p>
            <a:endParaRPr lang="fr-FR" sz="2400" kern="0" dirty="0">
              <a:solidFill>
                <a:schemeClr val="accent1"/>
              </a:solidFill>
            </a:endParaRPr>
          </a:p>
          <a:p>
            <a:r>
              <a:rPr lang="fr-FR" sz="2000" kern="0" dirty="0" smtClean="0">
                <a:solidFill>
                  <a:srgbClr val="FF6600"/>
                </a:solidFill>
              </a:rPr>
              <a:t>30 janvier 2018  : signature du protocole, 14 actions + 33 </a:t>
            </a:r>
            <a:r>
              <a:rPr lang="fr-FR" sz="2000" kern="0" dirty="0" err="1" smtClean="0">
                <a:solidFill>
                  <a:srgbClr val="FF6600"/>
                </a:solidFill>
              </a:rPr>
              <a:t>sous-actions</a:t>
            </a:r>
            <a:endParaRPr lang="fr-FR" sz="2000" kern="0" dirty="0">
              <a:solidFill>
                <a:srgbClr val="FF66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0339" y="2109623"/>
            <a:ext cx="354171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   11 signataires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Canton de Genève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Canton de Vaud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District de Nyon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Ville de Genève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Pôle métropolitain du Genevois français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Département de la Haute-Savoie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Département de l’Ain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Région Auvergne Rhône-Alpes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ADEME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ATMO </a:t>
            </a:r>
            <a:r>
              <a:rPr lang="fr-FR" sz="1600" dirty="0"/>
              <a:t>Auvergne Rhône-Alpes</a:t>
            </a:r>
          </a:p>
        </p:txBody>
      </p:sp>
    </p:spTree>
    <p:extLst>
      <p:ext uri="{BB962C8B-B14F-4D97-AF65-F5344CB8AC3E}">
        <p14:creationId xmlns:p14="http://schemas.microsoft.com/office/powerpoint/2010/main" val="364298813"/>
      </p:ext>
    </p:extLst>
  </p:cSld>
  <p:clrMapOvr>
    <a:masterClrMapping/>
  </p:clrMapOvr>
</p:sld>
</file>

<file path=ppt/theme/theme1.xml><?xml version="1.0" encoding="utf-8"?>
<a:theme xmlns:a="http://schemas.openxmlformats.org/drawingml/2006/main" name="3_Thème Office">
  <a:themeElements>
    <a:clrScheme name="1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4227</TotalTime>
  <Words>445</Words>
  <Application>Microsoft Office PowerPoint</Application>
  <PresentationFormat>Affichage à l'écran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Arial Black</vt:lpstr>
      <vt:lpstr>Calibri</vt:lpstr>
      <vt:lpstr>TradeGothic Light</vt:lpstr>
      <vt:lpstr>Wingdings</vt:lpstr>
      <vt:lpstr>3_Thème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H.Villard</dc:creator>
  <cp:lastModifiedBy>Hervé VILLARD</cp:lastModifiedBy>
  <cp:revision>210</cp:revision>
  <cp:lastPrinted>2017-11-13T12:07:32Z</cp:lastPrinted>
  <dcterms:created xsi:type="dcterms:W3CDTF">2017-08-07T08:46:21Z</dcterms:created>
  <dcterms:modified xsi:type="dcterms:W3CDTF">2018-09-18T22:10:02Z</dcterms:modified>
</cp:coreProperties>
</file>